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7" r:id="rId6"/>
    <p:sldId id="258" r:id="rId7"/>
    <p:sldId id="290" r:id="rId8"/>
    <p:sldId id="264" r:id="rId9"/>
    <p:sldId id="293" r:id="rId10"/>
    <p:sldId id="301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77" d="100"/>
          <a:sy n="77" d="100"/>
        </p:scale>
        <p:origin x="912" y="5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09EED-BAFC-044B-53D2-80DAF3B52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BE6C87-A224-8875-E83C-43AD0C0919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8B116-50EC-A0AD-5D06-A670885085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FA282-B7BB-9EDA-428A-069E6180E8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86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217E0-1ADE-5610-EBA4-BAF43EB87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960CF1-6883-B27A-1590-6659E73162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2C3F0E-0796-D577-7E71-8A5E58FE9C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B9CAE-EDF3-CC5B-A319-B908B7E37B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244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ABC1D-28D4-E804-BF2B-6EA2FEEE1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9A1ABF-A54A-0F53-F324-FE3D310AB9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758F7C-412C-9B16-09DA-5C1743DE8E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C4B2D-892F-77E6-4A89-C344C574E1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010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2592" y="-161596"/>
            <a:ext cx="8161942" cy="3590596"/>
          </a:xfrm>
        </p:spPr>
        <p:txBody>
          <a:bodyPr>
            <a:normAutofit/>
          </a:bodyPr>
          <a:lstStyle/>
          <a:p>
            <a:r>
              <a:rPr lang="es-ES" sz="4800" dirty="0"/>
              <a:t>Propuesta de Solución Tecnológica para la Municipalidad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AB4F-E838-6550-E115-44B620105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de </a:t>
            </a:r>
            <a:r>
              <a:rPr lang="en-US" dirty="0" err="1"/>
              <a:t>Ejecución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7DA93E-237A-E4C3-2A46-594CE1AF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9D8DF1-5DC8-48B9-6D55-0394A24D0AA4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3033213147"/>
              </p:ext>
            </p:extLst>
          </p:nvPr>
        </p:nvGraphicFramePr>
        <p:xfrm>
          <a:off x="762001" y="1759226"/>
          <a:ext cx="6589150" cy="4595536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1792105">
                  <a:extLst>
                    <a:ext uri="{9D8B030D-6E8A-4147-A177-3AD203B41FA5}">
                      <a16:colId xmlns:a16="http://schemas.microsoft.com/office/drawing/2014/main" val="4013009844"/>
                    </a:ext>
                  </a:extLst>
                </a:gridCol>
                <a:gridCol w="1828308">
                  <a:extLst>
                    <a:ext uri="{9D8B030D-6E8A-4147-A177-3AD203B41FA5}">
                      <a16:colId xmlns:a16="http://schemas.microsoft.com/office/drawing/2014/main" val="1831850871"/>
                    </a:ext>
                  </a:extLst>
                </a:gridCol>
                <a:gridCol w="2968737">
                  <a:extLst>
                    <a:ext uri="{9D8B030D-6E8A-4147-A177-3AD203B41FA5}">
                      <a16:colId xmlns:a16="http://schemas.microsoft.com/office/drawing/2014/main" val="826933990"/>
                    </a:ext>
                  </a:extLst>
                </a:gridCol>
              </a:tblGrid>
              <a:tr h="2553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/>
                        </a:rPr>
                        <a:t>Fase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/>
                        </a:rPr>
                        <a:t>Duración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/>
                        </a:rPr>
                        <a:t>Entregables</a:t>
                      </a:r>
                      <a:endParaRPr lang="en-US" sz="105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1900595410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Levantamiento técnico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2 </a:t>
                      </a:r>
                      <a:r>
                        <a:rPr lang="en-US" sz="1050" u="none" strike="noStrike" dirty="0" err="1">
                          <a:effectLst/>
                        </a:rPr>
                        <a:t>semanas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Documentación de sistemas actuales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2188769146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Diseño de arquitectura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1 semana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50" u="none" strike="noStrike">
                          <a:effectLst/>
                        </a:rPr>
                        <a:t>Diagrama y flujo de integración</a:t>
                      </a:r>
                      <a:endParaRPr lang="es-E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3997548175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Desarrollo de conectores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4 semanas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Conectores para cada sistema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3950628308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Construcción del DWH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2 semanas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50" u="none" strike="noStrike">
                          <a:effectLst/>
                        </a:rPr>
                        <a:t>Esquema de datos y cargas iniciales</a:t>
                      </a:r>
                      <a:endParaRPr lang="es-E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3733363739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Desarrollo de BI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3 semanas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050" u="none" strike="noStrike">
                          <a:effectLst/>
                        </a:rPr>
                        <a:t>Dashboards de reportes y KPIs</a:t>
                      </a:r>
                      <a:endParaRPr lang="fr-FR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3278771961"/>
                  </a:ext>
                </a:extLst>
              </a:tr>
              <a:tr h="63826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Pruebas y validación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2 semanas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Resultados consistentes entre sistemas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1185827343"/>
                  </a:ext>
                </a:extLst>
              </a:tr>
              <a:tr h="63826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Capacitación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1 semana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Manuales, entrenamientos, videos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605236394"/>
                  </a:ext>
                </a:extLst>
              </a:tr>
              <a:tr h="5106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/>
                        </a:rPr>
                        <a:t>Puesta en marcha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1 </a:t>
                      </a:r>
                      <a:r>
                        <a:rPr lang="en-US" sz="1050" u="none" strike="noStrike" dirty="0" err="1">
                          <a:effectLst/>
                        </a:rPr>
                        <a:t>semana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/>
                        </a:rPr>
                        <a:t>Sistema </a:t>
                      </a:r>
                      <a:r>
                        <a:rPr lang="en-US" sz="1050" u="none" strike="noStrike" dirty="0" err="1">
                          <a:effectLst/>
                        </a:rPr>
                        <a:t>en</a:t>
                      </a:r>
                      <a:r>
                        <a:rPr lang="en-US" sz="1050" u="none" strike="noStrike" dirty="0">
                          <a:effectLst/>
                        </a:rPr>
                        <a:t> </a:t>
                      </a:r>
                      <a:r>
                        <a:rPr lang="en-US" sz="1050" u="none" strike="noStrike" dirty="0" err="1">
                          <a:effectLst/>
                        </a:rPr>
                        <a:t>operación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3814" marR="3814" marT="3814" marB="0" anchor="ctr"/>
                </a:tc>
                <a:extLst>
                  <a:ext uri="{0D108BD9-81ED-4DB2-BD59-A6C34878D82A}">
                    <a16:rowId xmlns:a16="http://schemas.microsoft.com/office/drawing/2014/main" val="3930274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648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6DCFF-3AA3-C5D9-5F1B-769B3D4DE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Equipo de </a:t>
            </a:r>
            <a:r>
              <a:rPr lang="en-US" dirty="0" err="1"/>
              <a:t>trabajo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6951AE-B15F-5FEA-3933-70268790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66B1EE-DFB7-235D-7FC5-02603CEDB361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s-ES" dirty="0"/>
              <a:t>1 Arquitecto de datos</a:t>
            </a:r>
          </a:p>
          <a:p>
            <a:r>
              <a:rPr lang="es-ES" dirty="0"/>
              <a:t>2 Desarrolladores de integración</a:t>
            </a:r>
          </a:p>
          <a:p>
            <a:r>
              <a:rPr lang="es-ES" dirty="0"/>
              <a:t>1 Analista de datos</a:t>
            </a:r>
          </a:p>
          <a:p>
            <a:r>
              <a:rPr lang="es-ES" dirty="0"/>
              <a:t>1 Coordinador de proyecto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9687B4-E775-BF16-25E0-8C302A653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103" y="2177430"/>
            <a:ext cx="3991532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39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B7F3D-83F6-41C6-E9F3-092305A67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1182283"/>
          </a:xfrm>
        </p:spPr>
        <p:txBody>
          <a:bodyPr>
            <a:normAutofit fontScale="90000"/>
          </a:bodyPr>
          <a:lstStyle/>
          <a:p>
            <a:r>
              <a:rPr lang="en-US" dirty="0"/>
              <a:t>Costos </a:t>
            </a:r>
            <a:r>
              <a:rPr lang="en-US" dirty="0" err="1"/>
              <a:t>Estimados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45B53A-760D-4A9D-05C0-524B63667C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B15A1-56CB-8FCA-D351-DDFC7E7B2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528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E4E78-55A9-CB18-D264-611B2EC29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BAEB6-ECC2-432F-E258-A78BE52FA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2531" y="1807757"/>
            <a:ext cx="9521687" cy="1182283"/>
          </a:xfrm>
        </p:spPr>
        <p:txBody>
          <a:bodyPr>
            <a:noAutofit/>
          </a:bodyPr>
          <a:lstStyle/>
          <a:p>
            <a:pPr algn="ctr"/>
            <a:r>
              <a:rPr lang="es-ES" sz="2800" dirty="0"/>
              <a:t>Ahorros esperados:</a:t>
            </a:r>
            <a:br>
              <a:rPr lang="es-ES" sz="2800" dirty="0"/>
            </a:br>
            <a:r>
              <a:rPr lang="es-ES" sz="2800" dirty="0"/>
              <a:t>-30% menos tiempo del personal en reportes mensuales.</a:t>
            </a:r>
            <a:br>
              <a:rPr lang="es-ES" sz="2800" dirty="0"/>
            </a:br>
            <a:r>
              <a:rPr lang="es-ES" sz="2800" dirty="0"/>
              <a:t>-20% recuperación de morosidad por reglas cruzadas.</a:t>
            </a:r>
            <a:br>
              <a:rPr lang="es-ES" sz="2800" dirty="0"/>
            </a:br>
            <a:r>
              <a:rPr lang="es-ES" sz="2800" dirty="0"/>
              <a:t>-40% mejor toma de decisiones por </a:t>
            </a:r>
            <a:r>
              <a:rPr lang="es-ES" sz="2800" dirty="0" err="1"/>
              <a:t>dashboards</a:t>
            </a:r>
            <a:r>
              <a:rPr lang="es-ES" sz="2800" dirty="0"/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D9E97-A77F-2551-5016-C74695A3A4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908B9-8B52-9E6A-9C02-C229EAC01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98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1C5FC-57C4-CF06-4C35-FFA54D895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C4991-F6A0-43A8-B658-4BD32C0B2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2531" y="1807757"/>
            <a:ext cx="9521687" cy="1182283"/>
          </a:xfrm>
        </p:spPr>
        <p:txBody>
          <a:bodyPr>
            <a:noAutofit/>
          </a:bodyPr>
          <a:lstStyle/>
          <a:p>
            <a:pPr algn="ctr"/>
            <a:r>
              <a:rPr lang="es-ES" sz="2800" dirty="0"/>
              <a:t>KPIS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C2FCD-88FA-354B-AFAF-CE40C37280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5B999-65B2-E8C5-C12B-6438B52F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BB4CFB-C761-A5A0-D4F6-2E5D69FE8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336548"/>
              </p:ext>
            </p:extLst>
          </p:nvPr>
        </p:nvGraphicFramePr>
        <p:xfrm>
          <a:off x="2133600" y="411281"/>
          <a:ext cx="10668000" cy="109728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2552926569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7416894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/>
                        <a:t>Tiempo promedio de generación de reportes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&lt; 1 hora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6047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% de morosidad total identificada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100% cobertura en el sistema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02199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% de </a:t>
                      </a:r>
                      <a:r>
                        <a:rPr lang="en-US" dirty="0" err="1"/>
                        <a:t>acciones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cruzadas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realizadas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80% dentro de los primeros 2 meses operativos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9929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247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dirty="0" err="1"/>
              <a:t>cHanitop</a:t>
            </a:r>
            <a:r>
              <a:rPr lang="en-US" dirty="0"/>
              <a:t> Chang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2132538"/>
          </a:xfrm>
        </p:spPr>
        <p:txBody>
          <a:bodyPr>
            <a:normAutofit/>
          </a:bodyPr>
          <a:lstStyle/>
          <a:p>
            <a:r>
              <a:rPr lang="en-US" dirty="0" err="1"/>
              <a:t>Necesidades</a:t>
            </a:r>
            <a:r>
              <a:rPr lang="en-US" dirty="0"/>
              <a:t> </a:t>
            </a:r>
            <a:r>
              <a:rPr lang="en-US" dirty="0" err="1"/>
              <a:t>Tecnológicas</a:t>
            </a:r>
            <a:r>
              <a:rPr lang="en-US" dirty="0"/>
              <a:t> y </a:t>
            </a:r>
            <a:r>
              <a:rPr lang="en-US" dirty="0" err="1"/>
              <a:t>Operativas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B2B0697-8EDF-FC5B-9F8E-EFE04765A75E}"/>
              </a:ext>
            </a:extLst>
          </p:cNvPr>
          <p:cNvSpPr txBox="1"/>
          <p:nvPr/>
        </p:nvSpPr>
        <p:spPr>
          <a:xfrm>
            <a:off x="4833694" y="3071192"/>
            <a:ext cx="70435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b="1" dirty="0">
                <a:solidFill>
                  <a:schemeClr val="bg1"/>
                </a:solidFill>
              </a:rPr>
              <a:t>Unificación de información</a:t>
            </a:r>
            <a:r>
              <a:rPr lang="es-ES" dirty="0">
                <a:solidFill>
                  <a:schemeClr val="bg1"/>
                </a:solidFill>
              </a:rPr>
              <a:t>: Visibilidad de datos de clientes, morosidad y transacciones.</a:t>
            </a:r>
          </a:p>
          <a:p>
            <a:pPr algn="just"/>
            <a:r>
              <a:rPr lang="es-ES" b="1" dirty="0">
                <a:solidFill>
                  <a:schemeClr val="bg1"/>
                </a:solidFill>
              </a:rPr>
              <a:t>Interoperabilidad entre departamentos</a:t>
            </a:r>
            <a:r>
              <a:rPr lang="es-ES" dirty="0">
                <a:solidFill>
                  <a:schemeClr val="bg1"/>
                </a:solidFill>
              </a:rPr>
              <a:t>: Acciones coordinadas como suspender servicios.</a:t>
            </a:r>
          </a:p>
          <a:p>
            <a:pPr algn="just"/>
            <a:r>
              <a:rPr lang="es-ES" b="1" dirty="0">
                <a:solidFill>
                  <a:schemeClr val="bg1"/>
                </a:solidFill>
              </a:rPr>
              <a:t>Automatización de reportes</a:t>
            </a:r>
            <a:r>
              <a:rPr lang="es-ES" dirty="0">
                <a:solidFill>
                  <a:schemeClr val="bg1"/>
                </a:solidFill>
              </a:rPr>
              <a:t>: Para el Ministerio de Finanzas y Auditoría.</a:t>
            </a:r>
          </a:p>
          <a:p>
            <a:pPr algn="just"/>
            <a:r>
              <a:rPr lang="es-ES" b="1" dirty="0">
                <a:solidFill>
                  <a:schemeClr val="bg1"/>
                </a:solidFill>
              </a:rPr>
              <a:t>Control de eficiencia operativa</a:t>
            </a:r>
            <a:r>
              <a:rPr lang="es-ES" dirty="0">
                <a:solidFill>
                  <a:schemeClr val="bg1"/>
                </a:solidFill>
              </a:rPr>
              <a:t>: Medición de rendimiento por sucursal o entidad.</a:t>
            </a:r>
          </a:p>
          <a:p>
            <a:pPr algn="just"/>
            <a:r>
              <a:rPr lang="es-ES" b="1" dirty="0">
                <a:solidFill>
                  <a:schemeClr val="bg1"/>
                </a:solidFill>
              </a:rPr>
              <a:t>Seguridad y respaldo de la información</a:t>
            </a:r>
            <a:r>
              <a:rPr lang="es-ES" dirty="0">
                <a:solidFill>
                  <a:schemeClr val="bg1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6"/>
            <a:ext cx="6594768" cy="20299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Problematicas</a:t>
            </a:r>
            <a:r>
              <a:rPr lang="en-US" dirty="0"/>
              <a:t> </a:t>
            </a:r>
            <a:r>
              <a:rPr lang="en-US" dirty="0" err="1"/>
              <a:t>Criticas</a:t>
            </a:r>
            <a:r>
              <a:rPr lang="en-US" dirty="0"/>
              <a:t> </a:t>
            </a:r>
            <a:r>
              <a:rPr lang="en-US" dirty="0" err="1"/>
              <a:t>Identificadas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8632" y="2818080"/>
            <a:ext cx="6594768" cy="1951523"/>
          </a:xfrm>
        </p:spPr>
        <p:txBody>
          <a:bodyPr>
            <a:noAutofit/>
          </a:bodyPr>
          <a:lstStyle/>
          <a:p>
            <a:r>
              <a:rPr lang="es-ES" sz="2000" dirty="0"/>
              <a:t>Fragmentación total de sistemas y datos.</a:t>
            </a:r>
          </a:p>
          <a:p>
            <a:r>
              <a:rPr lang="es-ES" sz="2000" dirty="0"/>
              <a:t>Reportes manuales, propensos a errores.</a:t>
            </a:r>
          </a:p>
          <a:p>
            <a:r>
              <a:rPr lang="es-ES" sz="2000" dirty="0"/>
              <a:t>Falta de </a:t>
            </a:r>
            <a:r>
              <a:rPr lang="es-ES" sz="2000" dirty="0" err="1"/>
              <a:t>KPIs</a:t>
            </a:r>
            <a:r>
              <a:rPr lang="es-ES" sz="2000" dirty="0"/>
              <a:t> para toma de decisiones.</a:t>
            </a:r>
          </a:p>
          <a:p>
            <a:r>
              <a:rPr lang="es-ES" sz="2000" dirty="0"/>
              <a:t>Inexperiencia técnica interna.</a:t>
            </a:r>
          </a:p>
          <a:p>
            <a:r>
              <a:rPr lang="es-ES" sz="2000" dirty="0"/>
              <a:t>Falta de arquitectura estándar.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de la </a:t>
            </a:r>
            <a:r>
              <a:rPr lang="en-US" dirty="0" err="1"/>
              <a:t>Solución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1" y="2325358"/>
            <a:ext cx="6841434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Integrar datos de los 4 departamentos en un repositorio común.</a:t>
            </a:r>
          </a:p>
          <a:p>
            <a:r>
              <a:rPr lang="es-ES" dirty="0"/>
              <a:t>Permitir reglas de negocio cruzadas entre entidades.</a:t>
            </a:r>
          </a:p>
          <a:p>
            <a:r>
              <a:rPr lang="es-ES" dirty="0"/>
              <a:t>Generar reportes automáticos y confiables.</a:t>
            </a:r>
          </a:p>
          <a:p>
            <a:r>
              <a:rPr lang="es-ES" dirty="0"/>
              <a:t>Facilitar la toma de decisiones mediante </a:t>
            </a:r>
            <a:r>
              <a:rPr lang="es-ES" dirty="0" err="1"/>
              <a:t>KPIs</a:t>
            </a:r>
            <a:r>
              <a:rPr lang="es-ES" dirty="0"/>
              <a:t> operativos y financieros.</a:t>
            </a:r>
          </a:p>
          <a:p>
            <a:r>
              <a:rPr lang="es-ES" dirty="0"/>
              <a:t>Establecer una base para futura modernización o migración de sistemas.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CF47F-9210-BD04-A217-9D94CF06F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3B446-B259-0F8B-FBE4-130FC750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18" y="336652"/>
            <a:ext cx="7238999" cy="1988706"/>
          </a:xfrm>
        </p:spPr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0D8B5-52F9-A947-EB7A-FA21B5E3DB38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1" y="1192696"/>
            <a:ext cx="6841434" cy="22363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/>
              <a:t>Arquitectura</a:t>
            </a:r>
            <a:r>
              <a:rPr lang="en-US" b="1" dirty="0"/>
              <a:t> </a:t>
            </a:r>
            <a:r>
              <a:rPr lang="en-US" b="1" dirty="0" err="1"/>
              <a:t>Tecnológica</a:t>
            </a:r>
            <a:endParaRPr lang="en-US" b="1" dirty="0"/>
          </a:p>
          <a:p>
            <a:r>
              <a:rPr lang="en-US" b="1" dirty="0"/>
              <a:t>Middleware / ETL</a:t>
            </a:r>
            <a:r>
              <a:rPr lang="en-US" dirty="0"/>
              <a:t>: </a:t>
            </a:r>
            <a:r>
              <a:rPr lang="en-US" dirty="0" err="1"/>
              <a:t>Conectores</a:t>
            </a:r>
            <a:r>
              <a:rPr lang="en-US" dirty="0"/>
              <a:t> para PostgreSQL, MariaDB, Oracle y Access.</a:t>
            </a:r>
          </a:p>
          <a:p>
            <a:r>
              <a:rPr lang="en-US" b="1" dirty="0"/>
              <a:t>Data Warehouse </a:t>
            </a:r>
            <a:r>
              <a:rPr lang="en-US" b="1" dirty="0" err="1"/>
              <a:t>centralizado</a:t>
            </a:r>
            <a:r>
              <a:rPr lang="en-US" dirty="0"/>
              <a:t>: PostgreSQL o SQL Server.</a:t>
            </a:r>
          </a:p>
          <a:p>
            <a:r>
              <a:rPr lang="en-US" b="1" dirty="0"/>
              <a:t>BI (Business Intelligence)</a:t>
            </a:r>
            <a:r>
              <a:rPr lang="en-US" dirty="0"/>
              <a:t>: Power BI / </a:t>
            </a:r>
            <a:r>
              <a:rPr lang="en-US" dirty="0" err="1"/>
              <a:t>Metabase</a:t>
            </a:r>
            <a:r>
              <a:rPr lang="en-US" dirty="0"/>
              <a:t> / Tableau para dashboards.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A17FF-81AB-388B-74ED-32E7F7FDE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40408B-D8A1-E8B5-4556-27C9CF64A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151" y="3301664"/>
            <a:ext cx="4513132" cy="323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27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9B745-49D4-26C6-9A50-03F498BC8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C3C9-24D5-1183-CC17-664E485C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18" y="336652"/>
            <a:ext cx="7238999" cy="1988706"/>
          </a:xfrm>
        </p:spPr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de 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CE404-24F7-70F2-C811-3C23C46C1905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1" y="1192696"/>
            <a:ext cx="6841434" cy="2236304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642AF-05D7-4C57-3B4F-95526507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4C6B9-38FA-AE80-07AD-A752E4972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107" y="1023460"/>
            <a:ext cx="5687219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93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D529D-C974-1FEE-E39D-A29E23177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778EE-BB57-0C81-674D-839BE2506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18" y="336652"/>
            <a:ext cx="7238999" cy="1988706"/>
          </a:xfrm>
        </p:spPr>
        <p:txBody>
          <a:bodyPr/>
          <a:lstStyle/>
          <a:p>
            <a:r>
              <a:rPr lang="en-US" dirty="0" err="1"/>
              <a:t>Metodología</a:t>
            </a:r>
            <a:r>
              <a:rPr lang="en-US" dirty="0"/>
              <a:t> de Desarrollo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AC13E-7736-37E4-085B-E6F320FE9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1DB8471D-F464-CF68-E7F0-F3F43D4C4B28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762000" y="2173090"/>
            <a:ext cx="5447325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Iterativa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incremental (Scrum)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Backlog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sistema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Sprints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integración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entidad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Reunión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revisión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 demo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mensual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26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768D8-0A90-4748-33BF-9265761AD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Infraestructura</a:t>
            </a:r>
            <a:r>
              <a:rPr lang="en-US" dirty="0"/>
              <a:t> </a:t>
            </a:r>
            <a:r>
              <a:rPr lang="en-US" dirty="0" err="1"/>
              <a:t>Necesaria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4FEF-F443-C711-B9B3-03172E2B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574DB-ECCF-D727-CE3E-8BD06E25212E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 err="1"/>
              <a:t>Servidor</a:t>
            </a:r>
            <a:r>
              <a:rPr lang="en-US" dirty="0"/>
              <a:t> central (on-premises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normativa</a:t>
            </a:r>
            <a:r>
              <a:rPr lang="en-US" dirty="0"/>
              <a:t> legal):</a:t>
            </a:r>
          </a:p>
          <a:p>
            <a:pPr lvl="1"/>
            <a:r>
              <a:rPr lang="en-US" dirty="0"/>
              <a:t>16 cores, 64 GB RAM, 2 TB SSD.</a:t>
            </a:r>
          </a:p>
          <a:p>
            <a:pPr lvl="1"/>
            <a:r>
              <a:rPr lang="en-US" dirty="0"/>
              <a:t>Backup </a:t>
            </a:r>
            <a:r>
              <a:rPr lang="en-US" dirty="0" err="1"/>
              <a:t>automático</a:t>
            </a:r>
            <a:r>
              <a:rPr lang="en-US" dirty="0"/>
              <a:t>, RAID 10.</a:t>
            </a:r>
          </a:p>
          <a:p>
            <a:r>
              <a:rPr lang="en-US" dirty="0"/>
              <a:t>Firewall y VPN para </a:t>
            </a:r>
            <a:r>
              <a:rPr lang="en-US" dirty="0" err="1"/>
              <a:t>integraciones</a:t>
            </a:r>
            <a:r>
              <a:rPr lang="en-US" dirty="0"/>
              <a:t>.</a:t>
            </a:r>
          </a:p>
          <a:p>
            <a:r>
              <a:rPr lang="en-US" dirty="0" err="1"/>
              <a:t>Terminales</a:t>
            </a:r>
            <a:r>
              <a:rPr lang="en-US" dirty="0"/>
              <a:t> para personal de </a:t>
            </a:r>
            <a:r>
              <a:rPr lang="en-US" dirty="0" err="1"/>
              <a:t>monitoreo</a:t>
            </a:r>
            <a:r>
              <a:rPr lang="en-US" dirty="0"/>
              <a:t> y BI.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1861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{7A042FE1-73A5-45D4-8B67-FD3A1D0A8B1B}TF55c86556-70ea-476e-aa05-13a38f2d5b0da1381d77_win32-a3c664429073</Template>
  <TotalTime>159</TotalTime>
  <Words>471</Words>
  <Application>Microsoft Office PowerPoint</Application>
  <PresentationFormat>Widescreen</PresentationFormat>
  <Paragraphs>106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 Narrow</vt:lpstr>
      <vt:lpstr>Arial</vt:lpstr>
      <vt:lpstr>Avenir Next LT Pro</vt:lpstr>
      <vt:lpstr>Calibri</vt:lpstr>
      <vt:lpstr>Custom</vt:lpstr>
      <vt:lpstr>Propuesta de Solución Tecnológica para la Municipalidad</vt:lpstr>
      <vt:lpstr>Agenda</vt:lpstr>
      <vt:lpstr>Necesidades Tecnológicas y Operativas</vt:lpstr>
      <vt:lpstr>Problematicas Criticas Identificadas</vt:lpstr>
      <vt:lpstr>Objetivos de la Solución</vt:lpstr>
      <vt:lpstr>Arquitectura </vt:lpstr>
      <vt:lpstr>Arquitectura de red</vt:lpstr>
      <vt:lpstr>Metodología de Desarrollo</vt:lpstr>
      <vt:lpstr>Infraestructura Necesaria</vt:lpstr>
      <vt:lpstr>Plan de Ejecución </vt:lpstr>
      <vt:lpstr>Equipo de trabajo</vt:lpstr>
      <vt:lpstr>Costos Estimados</vt:lpstr>
      <vt:lpstr>Ahorros esperados: -30% menos tiempo del personal en reportes mensuales. -20% recuperación de morosidad por reglas cruzadas. -40% mejor toma de decisiones por dashboards.</vt:lpstr>
      <vt:lpstr>KPIS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Chang, Jose De Leon</dc:creator>
  <cp:lastModifiedBy>Chang, Jose De Leon</cp:lastModifiedBy>
  <cp:revision>1</cp:revision>
  <dcterms:created xsi:type="dcterms:W3CDTF">2025-07-31T15:24:12Z</dcterms:created>
  <dcterms:modified xsi:type="dcterms:W3CDTF">2025-07-31T18:03:43Z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